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254" r:id="rId1"/>
  </p:sldMasterIdLst>
  <p:notesMasterIdLst>
    <p:notesMasterId r:id="rId19"/>
  </p:notesMasterIdLst>
  <p:sldIdLst>
    <p:sldId id="256" r:id="rId2"/>
    <p:sldId id="272" r:id="rId3"/>
    <p:sldId id="259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4" r:id="rId18"/>
  </p:sldIdLst>
  <p:sldSz cx="13004800" cy="9753600"/>
  <p:notesSz cx="6858000" cy="9144000"/>
  <p:defaultTextStyle>
    <a:defPPr>
      <a:defRPr lang="en-US"/>
    </a:defPPr>
    <a:lvl1pPr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1pPr>
    <a:lvl2pPr marL="457200"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2pPr>
    <a:lvl3pPr marL="914400"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3pPr>
    <a:lvl4pPr marL="1371600"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4pPr>
    <a:lvl5pPr marL="1828800"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5pPr>
    <a:lvl6pPr marL="2286000" algn="l" defTabSz="457200" rtl="0" eaLnBrk="1" latinLnBrk="0" hangingPunct="1"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6pPr>
    <a:lvl7pPr marL="2743200" algn="l" defTabSz="457200" rtl="0" eaLnBrk="1" latinLnBrk="0" hangingPunct="1"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7pPr>
    <a:lvl8pPr marL="3200400" algn="l" defTabSz="457200" rtl="0" eaLnBrk="1" latinLnBrk="0" hangingPunct="1"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8pPr>
    <a:lvl9pPr marL="3657600" algn="l" defTabSz="457200" rtl="0" eaLnBrk="1" latinLnBrk="0" hangingPunct="1"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31"/>
    <p:restoredTop sz="93692"/>
  </p:normalViewPr>
  <p:slideViewPr>
    <p:cSldViewPr>
      <p:cViewPr varScale="1">
        <p:scale>
          <a:sx n="70" d="100"/>
          <a:sy n="70" d="100"/>
        </p:scale>
        <p:origin x="1464" y="20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331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A2AE230B-E2C6-424A-AFDE-A50EE3CEEE5C}" type="datetimeFigureOut">
              <a:rPr lang="en-US"/>
              <a:pPr>
                <a:defRPr/>
              </a:pPr>
              <a:t>12/11/17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AA2BB7E1-AAE1-984B-9EDC-FEB9DF8CAE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860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交付的时候，客户已经不想要了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90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20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1231900" y="4114800"/>
            <a:ext cx="10553700" cy="158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90" dirty="0"/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1225550" y="6361113"/>
            <a:ext cx="10564813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338" y="795338"/>
            <a:ext cx="4038600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419600"/>
            <a:ext cx="12242800" cy="1905000"/>
          </a:xfrm>
        </p:spPr>
        <p:txBody>
          <a:bodyPr>
            <a:normAutofit/>
          </a:bodyPr>
          <a:lstStyle>
            <a:lvl1pPr algn="ctr">
              <a:defRPr sz="8400" spc="-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6200" y="6781800"/>
            <a:ext cx="7772400" cy="2197100"/>
          </a:xfrm>
        </p:spPr>
        <p:txBody>
          <a:bodyPr/>
          <a:lstStyle>
            <a:lvl1pPr algn="ctr">
              <a:lnSpc>
                <a:spcPct val="120000"/>
              </a:lnSpc>
              <a:defRPr sz="2800" i="1"/>
            </a:lvl1pPr>
            <a:lvl2pPr algn="ctr">
              <a:lnSpc>
                <a:spcPct val="120000"/>
              </a:lnSpc>
              <a:defRPr sz="2800" i="1"/>
            </a:lvl2pPr>
            <a:lvl3pPr algn="ctr">
              <a:lnSpc>
                <a:spcPct val="120000"/>
              </a:lnSpc>
              <a:defRPr sz="2800" i="1"/>
            </a:lvl3pPr>
            <a:lvl4pPr algn="ctr">
              <a:lnSpc>
                <a:spcPct val="120000"/>
              </a:lnSpc>
              <a:defRPr sz="2800" i="1"/>
            </a:lvl4pPr>
            <a:lvl5pPr algn="ctr">
              <a:lnSpc>
                <a:spcPct val="120000"/>
              </a:lnSpc>
              <a:defRPr sz="2800" i="1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081624" y="2667000"/>
            <a:ext cx="4853942" cy="769441"/>
          </a:xfrm>
          <a:solidFill>
            <a:schemeClr val="accent1"/>
          </a:solidFill>
        </p:spPr>
        <p:txBody>
          <a:bodyPr wrap="none" lIns="365760" tIns="228600" rIns="365760" bIns="228600" anchor="ctr">
            <a:spAutoFit/>
          </a:bodyPr>
          <a:lstStyle>
            <a:lvl1pPr algn="ctr">
              <a:lnSpc>
                <a:spcPct val="80000"/>
              </a:lnSpc>
              <a:defRPr sz="2400" b="1" i="1" spc="500" baseline="0">
                <a:solidFill>
                  <a:schemeClr val="bg1"/>
                </a:solidFill>
                <a:latin typeface="Open Sans"/>
                <a:cs typeface="Open Sans Extrabold Italic"/>
              </a:defRPr>
            </a:lvl1pPr>
            <a:lvl2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5493060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ECD43-7B2A-C340-8BA6-8589E6FF57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3889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在关闭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2616200" y="3200400"/>
            <a:ext cx="7783513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0" y="8458200"/>
            <a:ext cx="4114800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12242800" cy="1905000"/>
          </a:xfrm>
        </p:spPr>
        <p:txBody>
          <a:bodyPr>
            <a:normAutofit/>
          </a:bodyPr>
          <a:lstStyle>
            <a:lvl1pPr algn="ctr">
              <a:defRPr sz="8400" spc="-40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6200" y="3284533"/>
            <a:ext cx="7772400" cy="3032625"/>
          </a:xfrm>
          <a:solidFill>
            <a:schemeClr val="accent1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228600" bIns="228600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002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393700" y="1192213"/>
            <a:ext cx="122301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4"/>
              </a:buClr>
              <a:defRPr/>
            </a:lvl1pPr>
            <a:lvl2pPr marL="742950" indent="-742950">
              <a:lnSpc>
                <a:spcPct val="120000"/>
              </a:lnSpc>
              <a:buClr>
                <a:schemeClr val="accent4"/>
              </a:buClr>
              <a:defRPr/>
            </a:lvl2pPr>
            <a:lvl3pPr marL="342900" indent="-342900">
              <a:buClr>
                <a:schemeClr val="accent1"/>
              </a:buClr>
              <a:defRPr/>
            </a:lvl3pPr>
            <a:lvl4pPr marL="635000" indent="-292100"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0C3E-E714-F44B-8207-C8A192B7A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22932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393700" y="1192213"/>
            <a:ext cx="122301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403137" y="1422400"/>
            <a:ext cx="5946863" cy="7632700"/>
          </a:xfrm>
        </p:spPr>
        <p:txBody>
          <a:bodyPr/>
          <a:lstStyle>
            <a:lvl1pPr marL="0" indent="0">
              <a:spcBef>
                <a:spcPts val="1800"/>
              </a:spcBef>
              <a:defRPr sz="4400" baseline="0"/>
            </a:lvl1pPr>
            <a:lvl2pPr marL="742950" indent="-742950">
              <a:lnSpc>
                <a:spcPct val="120000"/>
              </a:lnSpc>
              <a:defRPr/>
            </a:lvl2pPr>
            <a:lvl3pPr marL="342900" indent="-342900">
              <a:buClr>
                <a:schemeClr val="accent1"/>
              </a:buClr>
              <a:defRPr/>
            </a:lvl3pPr>
            <a:lvl4pPr marL="635000" indent="-292100"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6669504" y="1422400"/>
            <a:ext cx="5946863" cy="7632700"/>
          </a:xfrm>
        </p:spPr>
        <p:txBody>
          <a:bodyPr/>
          <a:lstStyle>
            <a:lvl1pPr marL="0" indent="0">
              <a:spcBef>
                <a:spcPts val="1800"/>
              </a:spcBef>
              <a:defRPr sz="4400" baseline="0"/>
            </a:lvl1pPr>
            <a:lvl2pPr marL="742950" indent="-742950">
              <a:lnSpc>
                <a:spcPct val="120000"/>
              </a:lnSpc>
              <a:defRPr/>
            </a:lvl2pPr>
            <a:lvl3pPr marL="342900" indent="-342900">
              <a:buClr>
                <a:schemeClr val="accent1"/>
              </a:buClr>
              <a:defRPr/>
            </a:lvl3pPr>
            <a:lvl4pPr marL="635000" indent="-292100"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25B1B9-69A8-8E40-B7B5-DF01D1B602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6012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393700" y="1192213"/>
            <a:ext cx="122301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20700" indent="-5207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Wingdings" charset="2"/>
              <a:buChar char="Ø"/>
              <a:defRPr sz="3600"/>
            </a:lvl1pPr>
            <a:lvl2pPr marL="1028700" indent="-5207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Wingdings" charset="2"/>
              <a:buChar char="Ø"/>
              <a:defRPr sz="3200"/>
            </a:lvl2pPr>
            <a:lvl3pPr marL="1549400" indent="-5207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Wingdings" charset="2"/>
              <a:buChar char="Ø"/>
              <a:defRPr sz="2800"/>
            </a:lvl3pPr>
            <a:lvl4pPr marL="2057400" indent="-5207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Wingdings" charset="2"/>
              <a:buChar char="Ø"/>
              <a:defRPr sz="2400"/>
            </a:lvl4pPr>
            <a:lvl5pPr marL="2578100" indent="-5207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Wingdings" charset="2"/>
              <a:buChar char="Ø"/>
              <a:defRPr sz="20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762361-D1EA-8A47-98C6-9CB1E90585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29392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533400" y="7745413"/>
            <a:ext cx="119380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762000"/>
            <a:ext cx="4038600" cy="62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39750" y="1911350"/>
            <a:ext cx="11925300" cy="5651500"/>
          </a:xfrm>
        </p:spPr>
        <p:txBody>
          <a:bodyPr anchor="b"/>
          <a:lstStyle>
            <a:lvl1pPr marL="0" marR="0" indent="0" algn="l" defTabSz="914400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9600" cap="all" spc="-400"/>
            </a:lvl1pPr>
          </a:lstStyle>
          <a:p>
            <a:r>
              <a:rPr lang="zh-CN" altLang="en-US" noProof="0" smtClean="0">
                <a:sym typeface="Open Sans Extrabold" charset="0"/>
              </a:rPr>
              <a:t>单击此处编辑母版标题样式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33400" y="8039100"/>
            <a:ext cx="11938000" cy="1143000"/>
          </a:xfrm>
        </p:spPr>
        <p:txBody>
          <a:bodyPr/>
          <a:lstStyle>
            <a:lvl1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6A145B-76F8-A746-AB6C-FA2BECAF32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93482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533400" y="7745413"/>
            <a:ext cx="119380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" y="762000"/>
            <a:ext cx="4114800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39750" y="1911350"/>
            <a:ext cx="11925300" cy="5651500"/>
          </a:xfrm>
        </p:spPr>
        <p:txBody>
          <a:bodyPr anchor="b"/>
          <a:lstStyle>
            <a:lvl1pPr marL="0" marR="0" indent="0" algn="l" defTabSz="914400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9600" cap="all" spc="-400">
                <a:solidFill>
                  <a:srgbClr val="FFFFFF"/>
                </a:solidFill>
              </a:defRPr>
            </a:lvl1pPr>
          </a:lstStyle>
          <a:p>
            <a:r>
              <a:rPr lang="zh-CN" altLang="en-US" noProof="0" smtClean="0">
                <a:sym typeface="Open Sans Extrabold" charset="0"/>
              </a:rPr>
              <a:t>单击此处编辑母版标题样式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33400" y="8039100"/>
            <a:ext cx="11938000" cy="1143000"/>
          </a:xfrm>
        </p:spPr>
        <p:txBody>
          <a:bodyPr/>
          <a:lstStyle>
            <a:lvl1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EEBAB3-AB80-014D-A40E-37ED291617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93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457200"/>
            <a:ext cx="3149600" cy="723900"/>
          </a:xfrm>
        </p:spPr>
        <p:txBody>
          <a:bodyPr anchor="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7300" y="381000"/>
            <a:ext cx="8826500" cy="8674100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1"/>
              </a:buClr>
              <a:defRPr sz="3600"/>
            </a:lvl1pPr>
            <a:lvl2pPr marL="742950" indent="-742950">
              <a:lnSpc>
                <a:spcPct val="120000"/>
              </a:lnSpc>
              <a:buClr>
                <a:schemeClr val="accent1"/>
              </a:buClr>
              <a:defRPr sz="3200"/>
            </a:lvl2pPr>
            <a:lvl3pPr marL="342900" indent="-342900">
              <a:lnSpc>
                <a:spcPct val="120000"/>
              </a:lnSpc>
              <a:buClr>
                <a:schemeClr val="accent1"/>
              </a:buClr>
              <a:defRPr sz="2800"/>
            </a:lvl3pPr>
            <a:lvl4pPr marL="635000" indent="-292100">
              <a:lnSpc>
                <a:spcPct val="120000"/>
              </a:lnSpc>
              <a:buClr>
                <a:schemeClr val="accent1"/>
              </a:buClr>
              <a:defRPr sz="2400"/>
            </a:lvl4pPr>
            <a:lvl5pPr>
              <a:lnSpc>
                <a:spcPct val="120000"/>
              </a:lnSpc>
              <a:buClr>
                <a:schemeClr val="accent1"/>
              </a:buClr>
              <a:defRPr sz="20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BE65BE-2E11-7A48-9B9B-BE2D03A57A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1866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082800" y="2946766"/>
            <a:ext cx="8839200" cy="3859518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00BCCD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00BCCD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00BCCD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00BCCD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00BCCD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9AC4B8-BA29-3449-979C-B7FE8DC12E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67630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2017713" y="1573213"/>
            <a:ext cx="898048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2017713" y="366713"/>
            <a:ext cx="898048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0" y="673100"/>
            <a:ext cx="12039600" cy="723900"/>
          </a:xfrm>
        </p:spPr>
        <p:txBody>
          <a:bodyPr/>
          <a:lstStyle>
            <a:lvl1pPr algn="ctr">
              <a:defRPr sz="540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30525-4F60-5640-A294-CC90273B8A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28724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12242800" cy="7239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</a:t>
            </a:r>
            <a:r>
              <a:rPr lang="en-US" dirty="0" err="1" smtClean="0">
                <a:sym typeface="Open Sans Extrabold" charset="0"/>
              </a:rPr>
              <a:t>edt</a:t>
            </a:r>
            <a:r>
              <a:rPr lang="en-US" dirty="0" smtClean="0">
                <a:sym typeface="Open Sans Extrabold" charset="0"/>
              </a:rPr>
              <a:t> </a:t>
            </a:r>
            <a:r>
              <a:rPr lang="en-US" dirty="0">
                <a:sym typeface="Open Sans Extrabold" charset="0"/>
              </a:rPr>
              <a:t>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422400"/>
            <a:ext cx="12242800" cy="7632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</a:t>
            </a:r>
            <a:r>
              <a:rPr lang="zh-CN" altLang="en-US" dirty="0" smtClean="0">
                <a:sym typeface="Open Sans Light" charset="0"/>
              </a:rPr>
              <a:t>测试</a:t>
            </a:r>
            <a:r>
              <a:rPr lang="en-US" dirty="0" smtClean="0">
                <a:sym typeface="Open Sans Light" charset="0"/>
              </a:rPr>
              <a:t>Master </a:t>
            </a:r>
            <a:r>
              <a:rPr lang="en-US" dirty="0">
                <a:sym typeface="Open Sans Light" charset="0"/>
              </a:rPr>
              <a:t>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2355513" y="9258300"/>
            <a:ext cx="268287" cy="29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1100" b="0" i="1">
                <a:solidFill>
                  <a:srgbClr val="808184"/>
                </a:solidFill>
                <a:latin typeface="Open Sans Light"/>
                <a:ea typeface="ＭＳ Ｐゴシック" charset="0"/>
                <a:cs typeface="Open Sans Light"/>
                <a:sym typeface="Open Sans Italic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FF3F9308-874B-F745-83DC-B5DB987E3E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62" r:id="rId1"/>
    <p:sldLayoutId id="2147484663" r:id="rId2"/>
    <p:sldLayoutId id="2147484664" r:id="rId3"/>
    <p:sldLayoutId id="2147484665" r:id="rId4"/>
    <p:sldLayoutId id="2147484666" r:id="rId5"/>
    <p:sldLayoutId id="2147484667" r:id="rId6"/>
    <p:sldLayoutId id="2147484626" r:id="rId7"/>
    <p:sldLayoutId id="2147484627" r:id="rId8"/>
    <p:sldLayoutId id="2147484668" r:id="rId9"/>
    <p:sldLayoutId id="2147484628" r:id="rId10"/>
    <p:sldLayoutId id="2147484669" r:id="rId11"/>
  </p:sldLayoutIdLst>
  <p:transition/>
  <p:hf hdr="0" ftr="0" dt="0"/>
  <p:txStyles>
    <p:titleStyle>
      <a:lvl1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600" cap="all" spc="-90">
          <a:solidFill>
            <a:schemeClr val="accent1"/>
          </a:solidFill>
          <a:latin typeface="+mj-lt"/>
          <a:ea typeface="+mj-ea"/>
          <a:cs typeface="+mj-cs"/>
          <a:sym typeface="Open Sans Extrabold" charset="0"/>
        </a:defRPr>
      </a:lvl1pPr>
      <a:lvl2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342900" indent="-342900" algn="l" rtl="0" eaLnBrk="1" fontAlgn="base" hangingPunct="1">
        <a:lnSpc>
          <a:spcPct val="120000"/>
        </a:lnSpc>
        <a:spcBef>
          <a:spcPts val="2400"/>
        </a:spcBef>
        <a:spcAft>
          <a:spcPct val="0"/>
        </a:spcAft>
        <a:buClr>
          <a:schemeClr val="accent1"/>
        </a:buClr>
        <a:defRPr sz="48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1pPr>
      <a:lvl2pPr marL="742950" indent="-742950" algn="l" rtl="0" eaLnBrk="1" fontAlgn="base" hangingPunct="1">
        <a:lnSpc>
          <a:spcPct val="120000"/>
        </a:lnSpc>
        <a:spcBef>
          <a:spcPts val="2400"/>
        </a:spcBef>
        <a:spcAft>
          <a:spcPct val="0"/>
        </a:spcAft>
        <a:buClr>
          <a:schemeClr val="accent1"/>
        </a:buClr>
        <a:defRPr sz="36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2pPr>
      <a:lvl3pPr marL="342900" indent="-342900" algn="l" rtl="0" eaLnBrk="1" fontAlgn="base" hangingPunct="1">
        <a:lnSpc>
          <a:spcPct val="120000"/>
        </a:lnSpc>
        <a:spcBef>
          <a:spcPts val="1200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■"/>
        <a:defRPr sz="32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3pPr>
      <a:lvl4pPr marL="635000" indent="-292100" algn="l" rtl="0" eaLnBrk="1" fontAlgn="base" hangingPunct="1">
        <a:lnSpc>
          <a:spcPct val="120000"/>
        </a:lnSpc>
        <a:spcBef>
          <a:spcPts val="1200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●"/>
        <a:defRPr sz="28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4pPr>
      <a:lvl5pPr marL="952500" indent="-317500" algn="l" rtl="0" eaLnBrk="1" fontAlgn="base" hangingPunct="1">
        <a:lnSpc>
          <a:spcPct val="120000"/>
        </a:lnSpc>
        <a:spcBef>
          <a:spcPts val="1200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-"/>
        <a:defRPr sz="2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5pPr>
      <a:lvl6pPr marL="1409700" indent="-317500" algn="l" rtl="0" eaLnBrk="1" fontAlgn="base" hangingPunct="1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866900" indent="-317500" algn="l" rtl="0" eaLnBrk="1" fontAlgn="base" hangingPunct="1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2324100" indent="-317500" algn="l" rtl="0" eaLnBrk="1" fontAlgn="base" hangingPunct="1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2781300" indent="-317500" algn="l" rtl="0" eaLnBrk="1" fontAlgn="base" hangingPunct="1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敏捷导入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5363412" y="2673155"/>
            <a:ext cx="2290371" cy="757130"/>
          </a:xfrm>
        </p:spPr>
        <p:txBody>
          <a:bodyPr/>
          <a:lstStyle/>
          <a:p>
            <a:r>
              <a:rPr kumimoji="1" lang="en-US" altLang="zh-CN" dirty="0" smtClean="0"/>
              <a:t>Se</a:t>
            </a:r>
            <a:r>
              <a:rPr kumimoji="1" lang="zh-CN" altLang="en-US" dirty="0" smtClean="0"/>
              <a:t>特训营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3897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XP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极限编程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830525-4F60-5640-A294-CC90273B8A6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24" y="1728943"/>
            <a:ext cx="11470952" cy="802465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1728943"/>
            <a:ext cx="3619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zh-CN" altLang="en-US" dirty="0" smtClean="0"/>
              <a:t>把思想和方法运用到极限</a:t>
            </a:r>
          </a:p>
        </p:txBody>
      </p:sp>
    </p:spTree>
    <p:extLst>
      <p:ext uri="{BB962C8B-B14F-4D97-AF65-F5344CB8AC3E}">
        <p14:creationId xmlns:p14="http://schemas.microsoft.com/office/powerpoint/2010/main" val="1399142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Scrum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353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830525-4F60-5640-A294-CC90273B8A6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21" y="1598115"/>
            <a:ext cx="12335779" cy="7806235"/>
          </a:xfrm>
          <a:prstGeom prst="rect">
            <a:avLst/>
          </a:prstGeom>
        </p:spPr>
      </p:pic>
      <p:sp>
        <p:nvSpPr>
          <p:cNvPr id="8" name="任意形状 7"/>
          <p:cNvSpPr/>
          <p:nvPr/>
        </p:nvSpPr>
        <p:spPr bwMode="auto">
          <a:xfrm>
            <a:off x="125506" y="1344706"/>
            <a:ext cx="2348753" cy="8122023"/>
          </a:xfrm>
          <a:custGeom>
            <a:avLst/>
            <a:gdLst>
              <a:gd name="connsiteX0" fmla="*/ 89647 w 2348753"/>
              <a:gd name="connsiteY0" fmla="*/ 3209365 h 8122023"/>
              <a:gd name="connsiteX1" fmla="*/ 2348753 w 2348753"/>
              <a:gd name="connsiteY1" fmla="*/ 3155576 h 8122023"/>
              <a:gd name="connsiteX2" fmla="*/ 2205318 w 2348753"/>
              <a:gd name="connsiteY2" fmla="*/ 0 h 8122023"/>
              <a:gd name="connsiteX3" fmla="*/ 0 w 2348753"/>
              <a:gd name="connsiteY3" fmla="*/ 107576 h 8122023"/>
              <a:gd name="connsiteX4" fmla="*/ 125506 w 2348753"/>
              <a:gd name="connsiteY4" fmla="*/ 3406588 h 8122023"/>
              <a:gd name="connsiteX5" fmla="*/ 71718 w 2348753"/>
              <a:gd name="connsiteY5" fmla="*/ 8122023 h 8122023"/>
              <a:gd name="connsiteX6" fmla="*/ 2330823 w 2348753"/>
              <a:gd name="connsiteY6" fmla="*/ 8014447 h 8122023"/>
              <a:gd name="connsiteX7" fmla="*/ 2026023 w 2348753"/>
              <a:gd name="connsiteY7" fmla="*/ 4285129 h 8122023"/>
              <a:gd name="connsiteX8" fmla="*/ 89647 w 2348753"/>
              <a:gd name="connsiteY8" fmla="*/ 4231341 h 8122023"/>
              <a:gd name="connsiteX9" fmla="*/ 89647 w 2348753"/>
              <a:gd name="connsiteY9" fmla="*/ 4231341 h 8122023"/>
              <a:gd name="connsiteX10" fmla="*/ 251012 w 2348753"/>
              <a:gd name="connsiteY10" fmla="*/ 3155576 h 8122023"/>
              <a:gd name="connsiteX11" fmla="*/ 376518 w 2348753"/>
              <a:gd name="connsiteY11" fmla="*/ 3281082 h 8122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48753" h="8122023">
                <a:moveTo>
                  <a:pt x="89647" y="3209365"/>
                </a:moveTo>
                <a:lnTo>
                  <a:pt x="2348753" y="3155576"/>
                </a:lnTo>
                <a:lnTo>
                  <a:pt x="2205318" y="0"/>
                </a:lnTo>
                <a:lnTo>
                  <a:pt x="0" y="107576"/>
                </a:lnTo>
                <a:lnTo>
                  <a:pt x="125506" y="3406588"/>
                </a:lnTo>
                <a:lnTo>
                  <a:pt x="71718" y="8122023"/>
                </a:lnTo>
                <a:lnTo>
                  <a:pt x="2330823" y="8014447"/>
                </a:lnTo>
                <a:lnTo>
                  <a:pt x="2026023" y="4285129"/>
                </a:lnTo>
                <a:lnTo>
                  <a:pt x="89647" y="4231341"/>
                </a:lnTo>
                <a:lnTo>
                  <a:pt x="89647" y="4231341"/>
                </a:lnTo>
                <a:lnTo>
                  <a:pt x="251012" y="3155576"/>
                </a:lnTo>
                <a:lnTo>
                  <a:pt x="376518" y="3281082"/>
                </a:lnTo>
              </a:path>
            </a:pathLst>
          </a:custGeom>
          <a:noFill/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Open Sans Light" charset="0"/>
              <a:ea typeface="ヒラギノ角ゴ ProN W3" charset="0"/>
              <a:cs typeface="ヒラギノ角ゴ ProN W3" charset="0"/>
              <a:sym typeface="Open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6215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精益实践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TPS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830525-4F60-5640-A294-CC90273B8A6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880" y="1653057"/>
            <a:ext cx="9361040" cy="81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948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精益思想 </a:t>
            </a:r>
            <a:r>
              <a:rPr kumimoji="1" lang="mr-IN" altLang="zh-CN" dirty="0" smtClean="0"/>
              <a:t>–</a:t>
            </a:r>
            <a:r>
              <a:rPr kumimoji="1" lang="zh-CN" altLang="en-US" dirty="0" smtClean="0"/>
              <a:t> 价值流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830525-4F60-5640-A294-CC90273B8A6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304" y="3220616"/>
            <a:ext cx="6205298" cy="489654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749872" y="1924472"/>
            <a:ext cx="5400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2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用户视角的价值 </a:t>
            </a:r>
            <a:r>
              <a:rPr kumimoji="1" lang="mr-IN" altLang="zh-CN" sz="2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–</a:t>
            </a:r>
            <a:r>
              <a:rPr kumimoji="1" lang="zh-CN" altLang="en-US" sz="2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非价值即浪费</a:t>
            </a:r>
            <a:endParaRPr kumimoji="1" lang="en-US" altLang="zh-CN" sz="280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>
              <a:lnSpc>
                <a:spcPct val="100000"/>
              </a:lnSpc>
            </a:pPr>
            <a:endParaRPr kumimoji="1" lang="en-US" altLang="zh-CN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2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端到端的价值链，而不是某一个环节</a:t>
            </a:r>
            <a:endParaRPr kumimoji="1" lang="en-US" altLang="zh-CN" sz="280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>
              <a:lnSpc>
                <a:spcPct val="100000"/>
              </a:lnSpc>
            </a:pPr>
            <a:endParaRPr kumimoji="1" lang="en-US" altLang="zh-CN" sz="280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2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聚焦于价值的快速流动</a:t>
            </a:r>
            <a:endParaRPr kumimoji="1" lang="en-US" altLang="zh-CN" sz="280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>
              <a:lnSpc>
                <a:spcPct val="100000"/>
              </a:lnSpc>
            </a:pPr>
            <a:endParaRPr kumimoji="1" lang="en-US" altLang="zh-CN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l">
              <a:lnSpc>
                <a:spcPct val="100000"/>
              </a:lnSpc>
            </a:pPr>
            <a:endParaRPr kumimoji="1" lang="zh-CN" altLang="en-US" sz="280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05199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看板方法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830525-4F60-5640-A294-CC90273B8A6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74" y="4114800"/>
            <a:ext cx="4152900" cy="5143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82600" y="2155735"/>
            <a:ext cx="28280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渐进变革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800100" lvl="1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涌现式</a:t>
            </a:r>
            <a:endParaRPr kumimoji="1" lang="en-US" altLang="zh-CN" dirty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精益 </a:t>
            </a:r>
            <a:r>
              <a:rPr kumimoji="1" lang="en-US" altLang="zh-CN" dirty="0" smtClean="0">
                <a:latin typeface="+mj-ea"/>
                <a:ea typeface="+mj-ea"/>
              </a:rPr>
              <a:t>&amp;</a:t>
            </a:r>
            <a:r>
              <a:rPr kumimoji="1" lang="zh-CN" altLang="en-US" dirty="0" smtClean="0">
                <a:latin typeface="+mj-ea"/>
                <a:ea typeface="+mj-ea"/>
              </a:rPr>
              <a:t> 约束理论</a:t>
            </a:r>
            <a:endParaRPr kumimoji="1" lang="en-US" altLang="zh-CN" dirty="0">
              <a:latin typeface="+mj-ea"/>
              <a:ea typeface="+mj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3300" y="5556250"/>
            <a:ext cx="7810500" cy="38481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062240" y="2155734"/>
            <a:ext cx="561724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前提：价值流建模</a:t>
            </a:r>
            <a:r>
              <a:rPr kumimoji="1" lang="en-US" altLang="zh-CN" dirty="0" smtClean="0">
                <a:latin typeface="+mj-ea"/>
                <a:ea typeface="+mj-ea"/>
              </a:rPr>
              <a:t>+</a:t>
            </a:r>
            <a:r>
              <a:rPr kumimoji="1" lang="zh-CN" altLang="en-US" dirty="0" smtClean="0">
                <a:latin typeface="+mj-ea"/>
                <a:ea typeface="+mj-ea"/>
              </a:rPr>
              <a:t>限制</a:t>
            </a:r>
            <a:r>
              <a:rPr kumimoji="1" lang="en-US" altLang="zh-CN" dirty="0" smtClean="0">
                <a:latin typeface="+mj-ea"/>
                <a:ea typeface="+mj-ea"/>
              </a:rPr>
              <a:t>WIP</a:t>
            </a:r>
            <a:r>
              <a:rPr kumimoji="1" lang="zh-CN" altLang="en-US" dirty="0" smtClean="0">
                <a:latin typeface="+mj-ea"/>
                <a:ea typeface="+mj-ea"/>
              </a:rPr>
              <a:t> </a:t>
            </a:r>
            <a:r>
              <a:rPr kumimoji="1" lang="en-US" altLang="zh-CN" dirty="0" smtClean="0">
                <a:latin typeface="+mj-ea"/>
                <a:ea typeface="+mj-ea"/>
              </a:rPr>
              <a:t>+</a:t>
            </a:r>
            <a:r>
              <a:rPr kumimoji="1" lang="zh-CN" altLang="en-US" dirty="0" smtClean="0">
                <a:latin typeface="+mj-ea"/>
                <a:ea typeface="+mj-ea"/>
              </a:rPr>
              <a:t> 拉动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目标：实现价值流的快速流动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过程：发现瓶颈和变异性，解决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六步成功秘诀：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800100" lvl="1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关注质量 </a:t>
            </a:r>
            <a:r>
              <a:rPr kumimoji="1" lang="mr-IN" altLang="zh-CN" dirty="0" smtClean="0">
                <a:latin typeface="+mj-ea"/>
                <a:ea typeface="+mj-ea"/>
              </a:rPr>
              <a:t>–</a:t>
            </a:r>
            <a:r>
              <a:rPr kumimoji="1" lang="zh-CN" altLang="en-US" dirty="0" smtClean="0">
                <a:latin typeface="+mj-ea"/>
                <a:ea typeface="+mj-ea"/>
              </a:rPr>
              <a:t> 限制</a:t>
            </a:r>
            <a:r>
              <a:rPr kumimoji="1" lang="en-US" altLang="zh-CN" dirty="0" smtClean="0">
                <a:latin typeface="+mj-ea"/>
                <a:ea typeface="+mj-ea"/>
              </a:rPr>
              <a:t>WIP</a:t>
            </a:r>
          </a:p>
          <a:p>
            <a:pPr marL="800100" lvl="1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频繁交付 </a:t>
            </a:r>
            <a:r>
              <a:rPr kumimoji="1" lang="en-US" altLang="zh-CN" dirty="0" smtClean="0">
                <a:latin typeface="+mj-ea"/>
                <a:ea typeface="+mj-ea"/>
              </a:rPr>
              <a:t>-</a:t>
            </a:r>
            <a:r>
              <a:rPr kumimoji="1" lang="zh-CN" altLang="en-US" dirty="0" smtClean="0">
                <a:latin typeface="+mj-ea"/>
                <a:ea typeface="+mj-ea"/>
              </a:rPr>
              <a:t> 以交付速率平衡需求量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800100" lvl="1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需求优先级排序 </a:t>
            </a:r>
            <a:endParaRPr kumimoji="1" lang="en-US" altLang="zh-CN" dirty="0">
              <a:latin typeface="+mj-ea"/>
              <a:ea typeface="+mj-ea"/>
            </a:endParaRPr>
          </a:p>
          <a:p>
            <a:pPr marL="800100" lvl="1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加速流程，解决变异性，持续改进</a:t>
            </a:r>
            <a:endParaRPr kumimoji="1" lang="en-US" altLang="zh-CN" dirty="0" smtClean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063222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思考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kumimoji="1" lang="zh-CN" altLang="en-US" dirty="0" smtClean="0"/>
              <a:t>开发人员专注开发，测试人员专注质量保障。在当前情况下，</a:t>
            </a:r>
            <a:r>
              <a:rPr kumimoji="1" lang="zh-CN" altLang="en-US" dirty="0"/>
              <a:t>如果进一步提高质量，</a:t>
            </a:r>
            <a:r>
              <a:rPr kumimoji="1" lang="zh-CN" altLang="en-US" dirty="0" smtClean="0"/>
              <a:t>会打破当前低成本的平衡状态。那我们是否应该把改进的注意力先放在其他地方？</a:t>
            </a:r>
            <a:endParaRPr kumimoji="1" lang="en-US" altLang="zh-CN" dirty="0" smtClean="0"/>
          </a:p>
          <a:p>
            <a:pPr marL="1181100" lvl="4" indent="-571500">
              <a:buFont typeface="Arial" charset="0"/>
              <a:buChar char="•"/>
            </a:pPr>
            <a:r>
              <a:rPr kumimoji="1" lang="zh-CN" altLang="en-US" dirty="0" smtClean="0"/>
              <a:t>变异性是系统不能进入稳定可重复状态的根源，是高优先级的改进点</a:t>
            </a:r>
            <a:endParaRPr kumimoji="1" lang="en-US" altLang="zh-CN" dirty="0" smtClean="0"/>
          </a:p>
          <a:p>
            <a:pPr marL="1181100" lvl="4" indent="-571500">
              <a:buFont typeface="Arial" charset="0"/>
              <a:buChar char="•"/>
            </a:pPr>
            <a:r>
              <a:rPr kumimoji="1" lang="zh-CN" altLang="en-US" dirty="0" smtClean="0"/>
              <a:t>坚持这一点才能导向正确的改进方向</a:t>
            </a:r>
            <a:endParaRPr kumimoji="1" lang="en-US" altLang="zh-CN" dirty="0" smtClean="0"/>
          </a:p>
          <a:p>
            <a:pPr marL="1181100" lvl="4" indent="-571500">
              <a:buFont typeface="Arial" charset="0"/>
              <a:buChar char="•"/>
            </a:pPr>
            <a:r>
              <a:rPr kumimoji="1" lang="zh-CN" altLang="en-US" dirty="0" smtClean="0"/>
              <a:t>质量不可妥协</a:t>
            </a:r>
            <a:endParaRPr kumimoji="1" lang="en-US" altLang="zh-CN" dirty="0" smtClean="0"/>
          </a:p>
          <a:p>
            <a:pPr marL="571500" indent="-571500">
              <a:buFont typeface="Arial" charset="0"/>
              <a:buChar char="•"/>
            </a:pPr>
            <a:r>
              <a:rPr lang="zh-CN" altLang="en-US" dirty="0"/>
              <a:t>交付频率高了之后，质量和效率都在变</a:t>
            </a:r>
            <a:r>
              <a:rPr lang="zh-CN" altLang="en-US" dirty="0" smtClean="0"/>
              <a:t>差，而且客户也并没有频繁交付的诉求，所以追求交付频率并不符合</a:t>
            </a:r>
            <a:r>
              <a:rPr lang="zh-CN" altLang="en-US" dirty="0"/>
              <a:t>我们团队的</a:t>
            </a:r>
            <a:r>
              <a:rPr lang="zh-CN" altLang="en-US" dirty="0" smtClean="0"/>
              <a:t>现状，那我们应该将我有限的资源投入在效率和质量上？</a:t>
            </a:r>
            <a:endParaRPr kumimoji="1" lang="en-US" altLang="zh-CN" dirty="0"/>
          </a:p>
          <a:p>
            <a:pPr marL="1181100" lvl="4" indent="-571500">
              <a:buFont typeface="Arial" charset="0"/>
              <a:buChar char="•"/>
            </a:pPr>
            <a:r>
              <a:rPr kumimoji="1" lang="zh-CN" altLang="en-US" dirty="0"/>
              <a:t>“追求适应性，但质量</a:t>
            </a:r>
            <a:r>
              <a:rPr kumimoji="1" lang="zh-CN" altLang="en-US" dirty="0" smtClean="0"/>
              <a:t>不可妥协”</a:t>
            </a:r>
            <a:endParaRPr kumimoji="1" lang="en-US" altLang="zh-CN" dirty="0" smtClean="0"/>
          </a:p>
          <a:p>
            <a:pPr marL="1181100" lvl="4" indent="-571500">
              <a:buFont typeface="Arial" charset="0"/>
              <a:buChar char="•"/>
            </a:pPr>
            <a:r>
              <a:rPr kumimoji="1" lang="zh-CN" altLang="en-US" dirty="0" smtClean="0"/>
              <a:t>效率和低成本是在追求适应性和质量之后的副产品</a:t>
            </a:r>
            <a:endParaRPr lang="zh-CN" altLang="en-US" dirty="0"/>
          </a:p>
          <a:p>
            <a:pPr marL="571500" indent="-571500">
              <a:buFont typeface="Arial" charset="0"/>
              <a:buChar char="•"/>
            </a:pPr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BE65BE-2E11-7A48-9B9B-BE2D03A57A8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280"/>
            <a:ext cx="34925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2436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内建质量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830525-4F60-5640-A294-CC90273B8A6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238" y="6756059"/>
            <a:ext cx="3416300" cy="660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04" y="3076600"/>
            <a:ext cx="4165600" cy="1524000"/>
          </a:xfrm>
          <a:prstGeom prst="rect">
            <a:avLst/>
          </a:prstGeom>
        </p:spPr>
      </p:pic>
      <p:sp>
        <p:nvSpPr>
          <p:cNvPr id="7" name="下箭头 6"/>
          <p:cNvSpPr/>
          <p:nvPr/>
        </p:nvSpPr>
        <p:spPr bwMode="auto">
          <a:xfrm>
            <a:off x="3550072" y="4876800"/>
            <a:ext cx="570632" cy="1512168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lIns="457200" tIns="228600" rIns="457200" bIns="22860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 smtClean="0">
              <a:solidFill>
                <a:schemeClr val="tx1"/>
              </a:solidFill>
              <a:ea typeface="ＭＳ Ｐゴシック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37904" y="610093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zh-CN" altLang="en-US" dirty="0" smtClean="0">
                <a:latin typeface="+mj-ea"/>
                <a:ea typeface="+mj-ea"/>
              </a:rPr>
              <a:t>内建质量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862750" y="2560276"/>
            <a:ext cx="3374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dirty="0" err="1" smtClean="0">
                <a:latin typeface="+mj-ea"/>
                <a:ea typeface="+mj-ea"/>
              </a:rPr>
              <a:t>Qa</a:t>
            </a:r>
            <a:r>
              <a:rPr kumimoji="1" lang="zh-CN" altLang="en-US" dirty="0" smtClean="0">
                <a:latin typeface="+mj-ea"/>
                <a:ea typeface="+mj-ea"/>
              </a:rPr>
              <a:t>作为流程的一个环节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502400" y="2560276"/>
            <a:ext cx="536686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1" lang="zh-CN" altLang="en-US" sz="3600" dirty="0" smtClean="0">
                <a:latin typeface="+mj-ea"/>
                <a:ea typeface="+mj-ea"/>
              </a:rPr>
              <a:t>质量内建的举措：</a:t>
            </a:r>
            <a:endParaRPr kumimoji="1" lang="en-US" altLang="zh-CN" sz="3600" dirty="0" smtClean="0">
              <a:latin typeface="+mj-ea"/>
              <a:ea typeface="+mj-ea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1" lang="en-US" altLang="zh-CN" sz="3600" dirty="0" smtClean="0">
              <a:latin typeface="+mj-ea"/>
              <a:ea typeface="+mj-ea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1" lang="en-US" altLang="zh-CN" dirty="0" smtClean="0">
                <a:latin typeface="+mj-ea"/>
                <a:ea typeface="+mj-ea"/>
              </a:rPr>
              <a:t>USM/US/</a:t>
            </a:r>
            <a:r>
              <a:rPr kumimoji="1" lang="zh-CN" altLang="en-US" dirty="0" smtClean="0">
                <a:latin typeface="+mj-ea"/>
                <a:ea typeface="+mj-ea"/>
              </a:rPr>
              <a:t>共同估算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1" lang="en-US" altLang="zh-CN" dirty="0" smtClean="0">
              <a:latin typeface="+mj-ea"/>
              <a:ea typeface="+mj-ea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1" lang="en-US" altLang="zh-CN" dirty="0">
                <a:latin typeface="+mj-ea"/>
                <a:ea typeface="+mj-ea"/>
              </a:rPr>
              <a:t>SOLID / DDD 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1" lang="en-US" altLang="zh-CN" dirty="0" smtClean="0">
              <a:latin typeface="+mj-ea"/>
              <a:ea typeface="+mj-ea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1" lang="en-US" altLang="zh-CN" dirty="0" smtClean="0">
                <a:latin typeface="+mj-ea"/>
                <a:ea typeface="+mj-ea"/>
              </a:rPr>
              <a:t>BDD/TDD,</a:t>
            </a:r>
            <a:r>
              <a:rPr kumimoji="1" lang="zh-CN" altLang="en-US" dirty="0" smtClean="0">
                <a:latin typeface="+mj-ea"/>
                <a:ea typeface="+mj-ea"/>
              </a:rPr>
              <a:t> 单元测试</a:t>
            </a:r>
            <a:r>
              <a:rPr kumimoji="1" lang="en-US" altLang="zh-CN" dirty="0" smtClean="0">
                <a:latin typeface="+mj-ea"/>
                <a:ea typeface="+mj-ea"/>
              </a:rPr>
              <a:t>,</a:t>
            </a:r>
            <a:r>
              <a:rPr kumimoji="1" lang="zh-CN" altLang="en-US" dirty="0" smtClean="0">
                <a:latin typeface="+mj-ea"/>
                <a:ea typeface="+mj-ea"/>
              </a:rPr>
              <a:t> </a:t>
            </a:r>
            <a:r>
              <a:rPr kumimoji="1" lang="en-US" altLang="zh-CN" dirty="0" smtClean="0">
                <a:latin typeface="+mj-ea"/>
                <a:ea typeface="+mj-ea"/>
              </a:rPr>
              <a:t>Code </a:t>
            </a:r>
            <a:r>
              <a:rPr kumimoji="1" lang="en-US" altLang="zh-CN" dirty="0">
                <a:latin typeface="+mj-ea"/>
                <a:ea typeface="+mj-ea"/>
              </a:rPr>
              <a:t>review</a:t>
            </a:r>
            <a:r>
              <a:rPr kumimoji="1" lang="en-US" altLang="zh-CN" dirty="0" smtClean="0">
                <a:latin typeface="+mj-ea"/>
                <a:ea typeface="+mj-ea"/>
              </a:rPr>
              <a:t>,</a:t>
            </a:r>
            <a:r>
              <a:rPr kumimoji="1" lang="zh-CN" altLang="en-US" dirty="0" smtClean="0">
                <a:latin typeface="+mj-ea"/>
                <a:ea typeface="+mj-ea"/>
              </a:rPr>
              <a:t> 重构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1" lang="en-US" altLang="zh-CN" dirty="0" smtClean="0">
              <a:latin typeface="+mj-ea"/>
              <a:ea typeface="+mj-ea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1" lang="zh-CN" altLang="en-US" dirty="0" smtClean="0">
                <a:latin typeface="+mj-ea"/>
                <a:ea typeface="+mj-ea"/>
              </a:rPr>
              <a:t>持续集成流水线、</a:t>
            </a:r>
            <a:r>
              <a:rPr kumimoji="1" lang="en-US" altLang="zh-CN" dirty="0" smtClean="0">
                <a:latin typeface="+mj-ea"/>
                <a:ea typeface="+mj-ea"/>
              </a:rPr>
              <a:t>DevOps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1" lang="en-US" altLang="zh-CN" dirty="0" smtClean="0">
              <a:latin typeface="+mj-ea"/>
              <a:ea typeface="+mj-ea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1" lang="zh-CN" altLang="en-US" dirty="0" smtClean="0">
              <a:latin typeface="+mj-ea"/>
              <a:ea typeface="+mj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862750" y="8062066"/>
            <a:ext cx="3877985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从引发质量问题的源头治理</a:t>
            </a:r>
            <a:endParaRPr lang="zh-CN" altLang="en-US" dirty="0"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131915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自动化测试</a:t>
            </a:r>
            <a:endParaRPr kumimoji="1" lang="zh-CN" altLang="en-US" dirty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F830525-4F60-5640-A294-CC90273B8A6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4" name="文本框 3"/>
          <p:cNvSpPr txBox="1"/>
          <p:nvPr/>
        </p:nvSpPr>
        <p:spPr>
          <a:xfrm>
            <a:off x="1893888" y="2716560"/>
            <a:ext cx="20697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3600" dirty="0" smtClean="0">
                <a:latin typeface="+mj-ea"/>
                <a:ea typeface="+mj-ea"/>
              </a:rPr>
              <a:t>分类</a:t>
            </a:r>
            <a:endParaRPr kumimoji="1" lang="en-US" altLang="zh-CN" sz="3600" dirty="0" smtClean="0">
              <a:latin typeface="+mj-ea"/>
              <a:ea typeface="+mj-ea"/>
            </a:endParaRPr>
          </a:p>
          <a:p>
            <a:pPr algn="l">
              <a:lnSpc>
                <a:spcPct val="100000"/>
              </a:lnSpc>
            </a:pPr>
            <a:endParaRPr kumimoji="1" lang="en-US" altLang="zh-CN" sz="3600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功能测试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非功能测试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882220" y="2716560"/>
            <a:ext cx="206979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3600" dirty="0" smtClean="0">
                <a:latin typeface="+mj-ea"/>
                <a:ea typeface="+mj-ea"/>
              </a:rPr>
              <a:t>术语</a:t>
            </a:r>
            <a:endParaRPr kumimoji="1" lang="en-US" altLang="zh-CN" sz="3600" dirty="0" smtClean="0">
              <a:latin typeface="+mj-ea"/>
              <a:ea typeface="+mj-ea"/>
            </a:endParaRPr>
          </a:p>
          <a:p>
            <a:pPr algn="l">
              <a:lnSpc>
                <a:spcPct val="100000"/>
              </a:lnSpc>
            </a:pPr>
            <a:endParaRPr kumimoji="1" lang="en-US" altLang="zh-CN" sz="3600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冒烟测试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回归测试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单元测试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集成测试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en-US" altLang="zh-CN" dirty="0" smtClean="0">
                <a:latin typeface="+mj-ea"/>
                <a:ea typeface="+mj-ea"/>
              </a:rPr>
              <a:t>SIT</a:t>
            </a:r>
            <a:r>
              <a:rPr kumimoji="1" lang="zh-CN" altLang="en-US" dirty="0" smtClean="0">
                <a:latin typeface="+mj-ea"/>
                <a:ea typeface="+mj-ea"/>
              </a:rPr>
              <a:t> </a:t>
            </a:r>
            <a:r>
              <a:rPr kumimoji="1" lang="en-US" altLang="zh-CN" dirty="0" smtClean="0">
                <a:latin typeface="+mj-ea"/>
                <a:ea typeface="+mj-ea"/>
              </a:rPr>
              <a:t>/UAT</a:t>
            </a: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端到端测试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探索测试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870552" y="2716560"/>
            <a:ext cx="293574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3600" dirty="0" smtClean="0">
                <a:latin typeface="+mj-ea"/>
                <a:ea typeface="+mj-ea"/>
              </a:rPr>
              <a:t>课程内容：</a:t>
            </a:r>
            <a:endParaRPr kumimoji="1" lang="en-US" altLang="zh-CN" sz="3600" dirty="0" smtClean="0">
              <a:latin typeface="+mj-ea"/>
              <a:ea typeface="+mj-ea"/>
            </a:endParaRPr>
          </a:p>
          <a:p>
            <a:pPr algn="l">
              <a:lnSpc>
                <a:spcPct val="100000"/>
              </a:lnSpc>
            </a:pPr>
            <a:endParaRPr kumimoji="1" lang="en-US" altLang="zh-CN" sz="3600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en-US" altLang="zh-CN" dirty="0" smtClean="0">
                <a:latin typeface="+mj-ea"/>
                <a:ea typeface="+mj-ea"/>
              </a:rPr>
              <a:t>Unit/API/UI</a:t>
            </a: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en-US" altLang="zh-CN" dirty="0" smtClean="0">
                <a:latin typeface="+mj-ea"/>
                <a:ea typeface="+mj-ea"/>
              </a:rPr>
              <a:t>TDD/BDD/ATDD</a:t>
            </a: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契约测试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+mj-ea"/>
                <a:ea typeface="+mj-ea"/>
              </a:rPr>
              <a:t>性能测试</a:t>
            </a:r>
            <a:endParaRPr kumimoji="1" lang="en-US" altLang="zh-CN" dirty="0" smtClean="0">
              <a:latin typeface="+mj-ea"/>
              <a:ea typeface="+mj-ea"/>
            </a:endParaRPr>
          </a:p>
          <a:p>
            <a:pPr marL="342900" indent="-342900" algn="l">
              <a:lnSpc>
                <a:spcPct val="100000"/>
              </a:lnSpc>
              <a:buFont typeface="Arial" charset="0"/>
              <a:buChar char="•"/>
            </a:pPr>
            <a:r>
              <a:rPr kumimoji="1" lang="en-US" altLang="zh-CN" dirty="0" err="1" smtClean="0">
                <a:latin typeface="+mj-ea"/>
                <a:ea typeface="+mj-ea"/>
              </a:rPr>
              <a:t>cCloud</a:t>
            </a:r>
            <a:r>
              <a:rPr kumimoji="1" lang="en-US" altLang="zh-CN" dirty="0" smtClean="0">
                <a:latin typeface="+mj-ea"/>
                <a:ea typeface="+mj-ea"/>
              </a:rPr>
              <a:t>/APM</a:t>
            </a:r>
          </a:p>
          <a:p>
            <a:pPr algn="l">
              <a:lnSpc>
                <a:spcPct val="100000"/>
              </a:lnSpc>
            </a:pPr>
            <a:endParaRPr kumimoji="1" lang="en-US" altLang="zh-CN" dirty="0" smtClean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419613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2037904" y="881001"/>
            <a:ext cx="8839200" cy="5293757"/>
          </a:xfrm>
        </p:spPr>
        <p:txBody>
          <a:bodyPr/>
          <a:lstStyle/>
          <a:p>
            <a:pPr algn="l"/>
            <a:r>
              <a:rPr kumimoji="1" lang="en-US" altLang="zh-CN" sz="4400" dirty="0" smtClean="0"/>
              <a:t>2002</a:t>
            </a:r>
            <a:r>
              <a:rPr kumimoji="1" lang="zh-CN" altLang="en-US" sz="4400" dirty="0" smtClean="0"/>
              <a:t>年</a:t>
            </a:r>
            <a:endParaRPr kumimoji="1" lang="en-US" altLang="zh-CN" sz="4400" dirty="0" smtClean="0"/>
          </a:p>
          <a:p>
            <a:pPr algn="l"/>
            <a:r>
              <a:rPr kumimoji="1" lang="zh-CN" altLang="en-US" sz="4400" dirty="0" smtClean="0"/>
              <a:t>甘肃万维  </a:t>
            </a:r>
            <a:r>
              <a:rPr kumimoji="1" lang="en-US" altLang="zh-CN" sz="4400" dirty="0" smtClean="0"/>
              <a:t>-</a:t>
            </a:r>
            <a:r>
              <a:rPr kumimoji="1" lang="zh-CN" altLang="en-US" sz="4400" dirty="0" smtClean="0"/>
              <a:t> </a:t>
            </a:r>
            <a:r>
              <a:rPr kumimoji="1" lang="en-US" altLang="zh-CN" sz="4400" dirty="0" smtClean="0"/>
              <a:t>ISO9004</a:t>
            </a:r>
            <a:endParaRPr kumimoji="1" lang="en-US" altLang="zh-CN" sz="4400" dirty="0"/>
          </a:p>
          <a:p>
            <a:pPr algn="l"/>
            <a:r>
              <a:rPr kumimoji="1" lang="zh-CN" altLang="en-US" sz="4400" dirty="0" smtClean="0"/>
              <a:t>固定资产决策系统 </a:t>
            </a:r>
            <a:endParaRPr kumimoji="1" lang="en-US" altLang="zh-CN" sz="4400" dirty="0"/>
          </a:p>
          <a:p>
            <a:pPr algn="l"/>
            <a:r>
              <a:rPr kumimoji="1" lang="en-US" altLang="zh-CN" sz="4400" dirty="0" smtClean="0"/>
              <a:t>2</a:t>
            </a:r>
            <a:r>
              <a:rPr kumimoji="1" lang="zh-CN" altLang="en-US" sz="4400" dirty="0" smtClean="0"/>
              <a:t>年</a:t>
            </a:r>
            <a:r>
              <a:rPr kumimoji="1" lang="en-US" altLang="zh-CN" sz="4400" dirty="0" smtClean="0"/>
              <a:t>3</a:t>
            </a:r>
            <a:r>
              <a:rPr kumimoji="1" lang="zh-CN" altLang="en-US" sz="4400" dirty="0" smtClean="0"/>
              <a:t>个</a:t>
            </a:r>
            <a:r>
              <a:rPr kumimoji="1" lang="zh-CN" altLang="en-US" sz="4400" dirty="0" smtClean="0"/>
              <a:t>月</a:t>
            </a:r>
            <a:r>
              <a:rPr kumimoji="1" lang="en-US" altLang="zh-CN" sz="4400" dirty="0" smtClean="0"/>
              <a:t>,</a:t>
            </a:r>
            <a:r>
              <a:rPr kumimoji="1" lang="zh-CN" altLang="en-US" sz="4400" dirty="0" smtClean="0"/>
              <a:t>  最后半年测试</a:t>
            </a:r>
            <a:endParaRPr kumimoji="1" lang="en-US" altLang="zh-CN" sz="4400" dirty="0" smtClean="0"/>
          </a:p>
          <a:p>
            <a:pPr algn="l"/>
            <a:r>
              <a:rPr kumimoji="1" lang="en-US" altLang="zh-CN" sz="4400" dirty="0" smtClean="0"/>
              <a:t>3000</a:t>
            </a:r>
            <a:r>
              <a:rPr kumimoji="1" lang="zh-CN" altLang="en-US" sz="4400" dirty="0" smtClean="0"/>
              <a:t>万，</a:t>
            </a:r>
            <a:r>
              <a:rPr kumimoji="1" lang="en-US" altLang="zh-CN" sz="4400" dirty="0" smtClean="0"/>
              <a:t>9</a:t>
            </a:r>
            <a:r>
              <a:rPr kumimoji="1" lang="zh-CN" altLang="en-US" sz="4400" dirty="0" smtClean="0"/>
              <a:t>个人，上线后</a:t>
            </a:r>
            <a:r>
              <a:rPr kumimoji="1" lang="en-US" altLang="zh-CN" sz="4400" dirty="0" smtClean="0"/>
              <a:t>1</a:t>
            </a:r>
            <a:r>
              <a:rPr kumimoji="1" lang="zh-CN" altLang="en-US" sz="4400" dirty="0" smtClean="0"/>
              <a:t>人维护</a:t>
            </a:r>
            <a:endParaRPr kumimoji="1" lang="en-US" altLang="zh-CN" sz="4400" dirty="0" smtClean="0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C9AC4B8-BA29-3449-979C-B7FE8DC12E5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2071570" y="7368182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dirty="0" smtClean="0"/>
              <a:t>似乎</a:t>
            </a:r>
            <a:r>
              <a:rPr kumimoji="1" lang="mr-IN" altLang="zh-CN" dirty="0" smtClean="0"/>
              <a:t>…</a:t>
            </a:r>
            <a:endParaRPr kumimoji="1" lang="en-US" altLang="zh-CN" dirty="0" smtClean="0"/>
          </a:p>
          <a:p>
            <a:pPr algn="l">
              <a:lnSpc>
                <a:spcPct val="100000"/>
              </a:lnSpc>
            </a:pPr>
            <a:r>
              <a:rPr kumimoji="1" lang="zh-CN" altLang="en-US" dirty="0" smtClean="0"/>
              <a:t>那时的工作更平稳</a:t>
            </a:r>
            <a:r>
              <a:rPr kumimoji="1" lang="zh-CN" altLang="en-US" dirty="0"/>
              <a:t>、</a:t>
            </a:r>
            <a:r>
              <a:rPr kumimoji="1" lang="zh-CN" altLang="en-US" dirty="0" smtClean="0"/>
              <a:t>有序</a:t>
            </a:r>
            <a:r>
              <a:rPr kumimoji="1" lang="mr-IN" altLang="zh-CN" dirty="0" smtClean="0"/>
              <a:t>…</a:t>
            </a:r>
            <a:endParaRPr kumimoji="1" lang="zh-CN" altLang="en-US" dirty="0" smtClean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342" y="6388968"/>
            <a:ext cx="3896762" cy="242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677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首要的原因：世界变化快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844" y="1440128"/>
            <a:ext cx="10009112" cy="740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06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另一个原因：过程变异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7" y="1072175"/>
            <a:ext cx="11541745" cy="865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2042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0368" y="963760"/>
            <a:ext cx="13727592" cy="841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537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44" y="196280"/>
            <a:ext cx="11458320" cy="868555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97744" y="9088735"/>
            <a:ext cx="3211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zh-CN" altLang="en-US" dirty="0" smtClean="0"/>
              <a:t>单件流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小批量的极致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902162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转型的过程不是一帆风顺的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762361-D1EA-8A47-98C6-9CB1E90585D0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844352"/>
            <a:ext cx="12242800" cy="911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278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三大障碍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1"/>
          </p:nvPr>
        </p:nvSpPr>
        <p:spPr/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kumimoji="1" lang="zh-CN" altLang="en-US" dirty="0" smtClean="0"/>
              <a:t>事务成本高了</a:t>
            </a:r>
            <a:endParaRPr kumimoji="1" lang="en-US" altLang="zh-CN" dirty="0" smtClean="0"/>
          </a:p>
          <a:p>
            <a:pPr marL="571500" indent="-571500">
              <a:buFont typeface="Arial" charset="0"/>
              <a:buChar char="•"/>
            </a:pPr>
            <a:r>
              <a:rPr kumimoji="1" lang="zh-CN" altLang="en-US" sz="3600" dirty="0" smtClean="0"/>
              <a:t>有效负载和事务成本</a:t>
            </a:r>
            <a:endParaRPr kumimoji="1" lang="en-US" altLang="zh-CN" sz="3600" dirty="0"/>
          </a:p>
          <a:p>
            <a:pPr marL="571500" indent="-571500">
              <a:buFont typeface="Arial" charset="0"/>
              <a:buChar char="•"/>
            </a:pPr>
            <a:r>
              <a:rPr kumimoji="1" lang="zh-CN" altLang="en-US" sz="3600" dirty="0" smtClean="0"/>
              <a:t>构建，部署，测试</a:t>
            </a:r>
            <a:endParaRPr kumimoji="1" lang="en-US" altLang="zh-CN" sz="3600" dirty="0" smtClean="0"/>
          </a:p>
          <a:p>
            <a:pPr marL="571500" indent="-571500">
              <a:buFont typeface="Arial" charset="0"/>
              <a:buChar char="•"/>
            </a:pPr>
            <a:endParaRPr kumimoji="1" lang="en-US" altLang="zh-CN" dirty="0" smtClean="0"/>
          </a:p>
          <a:p>
            <a:r>
              <a:rPr kumimoji="1" lang="zh-CN" altLang="en-US" dirty="0" smtClean="0"/>
              <a:t>协调成本高了</a:t>
            </a:r>
            <a:endParaRPr kumimoji="1" lang="en-US" altLang="zh-CN" dirty="0" smtClean="0"/>
          </a:p>
          <a:p>
            <a:pPr marL="571500" indent="-571500">
              <a:buFont typeface="Arial" charset="0"/>
              <a:buChar char="•"/>
            </a:pPr>
            <a:r>
              <a:rPr kumimoji="1" lang="zh-CN" altLang="en-US" sz="3600" dirty="0" smtClean="0"/>
              <a:t>职能团队与组件团队</a:t>
            </a:r>
            <a:endParaRPr kumimoji="1" lang="en-US" altLang="zh-CN" sz="3600" dirty="0" smtClean="0"/>
          </a:p>
          <a:p>
            <a:pPr marL="571500" indent="-571500">
              <a:buFont typeface="Arial" charset="0"/>
              <a:buChar char="•"/>
            </a:pPr>
            <a:r>
              <a:rPr kumimoji="1" lang="zh-CN" altLang="en-US" sz="3600" dirty="0" smtClean="0"/>
              <a:t>大批量，文档支撑</a:t>
            </a:r>
            <a:endParaRPr kumimoji="1" lang="en-US" altLang="zh-CN" sz="3600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idx="12"/>
          </p:nvPr>
        </p:nvSpPr>
        <p:spPr/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kumimoji="1" lang="zh-CN" altLang="en-US" dirty="0" smtClean="0"/>
              <a:t>质量差了</a:t>
            </a:r>
            <a:endParaRPr kumimoji="1" lang="en-US" altLang="zh-CN" dirty="0" smtClean="0"/>
          </a:p>
          <a:p>
            <a:pPr marL="571500" indent="-571500">
              <a:buFont typeface="Arial" charset="0"/>
              <a:buChar char="•"/>
            </a:pPr>
            <a:r>
              <a:rPr kumimoji="1" lang="zh-CN" altLang="en-US" sz="3600" dirty="0" smtClean="0"/>
              <a:t>一次发布，少量维护</a:t>
            </a:r>
            <a:endParaRPr kumimoji="1" lang="en-US" altLang="zh-CN" sz="3600" dirty="0" smtClean="0"/>
          </a:p>
          <a:p>
            <a:pPr marL="571500" indent="-571500">
              <a:buFont typeface="Arial" charset="0"/>
              <a:buChar char="•"/>
            </a:pPr>
            <a:r>
              <a:rPr kumimoji="1" lang="zh-CN" altLang="en-US" sz="3600" dirty="0" smtClean="0"/>
              <a:t>补丁为主的模式</a:t>
            </a:r>
            <a:endParaRPr kumimoji="1" lang="en-US" altLang="zh-CN" sz="3600" dirty="0" smtClean="0"/>
          </a:p>
          <a:p>
            <a:pPr marL="571500" indent="-571500">
              <a:buFont typeface="Arial" charset="0"/>
              <a:buChar char="•"/>
            </a:pPr>
            <a:r>
              <a:rPr kumimoji="1" lang="zh-CN" altLang="en-US" sz="3600" dirty="0" smtClean="0"/>
              <a:t>从函数到架构的腐化趋势</a:t>
            </a:r>
            <a:endParaRPr kumimoji="1" lang="en-US" altLang="zh-CN" sz="3600" dirty="0" smtClean="0"/>
          </a:p>
          <a:p>
            <a:r>
              <a:rPr kumimoji="1" lang="zh-CN" altLang="en-US" dirty="0" smtClean="0"/>
              <a:t>如何应对？</a:t>
            </a:r>
            <a:endParaRPr kumimoji="1" lang="en-US" altLang="zh-CN" dirty="0" smtClean="0"/>
          </a:p>
          <a:p>
            <a:pPr marL="571500" indent="-571500">
              <a:buFont typeface="Arial" charset="0"/>
              <a:buChar char="•"/>
            </a:pPr>
            <a:endParaRPr kumimoji="1" lang="en-US" altLang="zh-CN" dirty="0" smtClean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E825B1B9-69A8-8E40-B7B5-DF01D1B60262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3560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方法和框架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762361-D1EA-8A47-98C6-9CB1E90585D0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798" y="1331343"/>
            <a:ext cx="10837204" cy="792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2083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W - Blue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:a14="http://schemas.microsoft.com/office/drawing/2010/main" xmlns="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演示文稿1" id="{D55E39F3-E984-6944-AFBB-C109AED3EB2F}" vid="{F281E5A0-F82D-824B-9237-1FEDF8CFF7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2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TW 蓝</Template>
  <TotalTime>1656</TotalTime>
  <Pages>0</Pages>
  <Words>504</Words>
  <Characters>0</Characters>
  <Application>Microsoft Macintosh PowerPoint</Application>
  <PresentationFormat>自定义</PresentationFormat>
  <Lines>0</Lines>
  <Paragraphs>110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4" baseType="lpstr">
      <vt:lpstr>Arial Black</vt:lpstr>
      <vt:lpstr>Calibri</vt:lpstr>
      <vt:lpstr>Lucida Grande</vt:lpstr>
      <vt:lpstr>Mangal</vt:lpstr>
      <vt:lpstr>ＭＳ Ｐゴシック</vt:lpstr>
      <vt:lpstr>Open Sans</vt:lpstr>
      <vt:lpstr>Open Sans Extrabold</vt:lpstr>
      <vt:lpstr>Open Sans Extrabold Italic</vt:lpstr>
      <vt:lpstr>Open Sans Italic</vt:lpstr>
      <vt:lpstr>Open Sans Light</vt:lpstr>
      <vt:lpstr>Wingdings</vt:lpstr>
      <vt:lpstr>ヒラギノ角ゴ ProN W3</vt:lpstr>
      <vt:lpstr>ヒラギノ角ゴ ProN W6</vt:lpstr>
      <vt:lpstr>黑体</vt:lpstr>
      <vt:lpstr>微软雅黑</vt:lpstr>
      <vt:lpstr>Arial</vt:lpstr>
      <vt:lpstr>TW - Blue</vt:lpstr>
      <vt:lpstr>敏捷导入</vt:lpstr>
      <vt:lpstr>PowerPoint 演示文稿</vt:lpstr>
      <vt:lpstr>首要的原因：世界变化快</vt:lpstr>
      <vt:lpstr>另一个原因：过程变异</vt:lpstr>
      <vt:lpstr>PowerPoint 演示文稿</vt:lpstr>
      <vt:lpstr>PowerPoint 演示文稿</vt:lpstr>
      <vt:lpstr>转型的过程不是一帆风顺的</vt:lpstr>
      <vt:lpstr>三大障碍</vt:lpstr>
      <vt:lpstr>方法和框架</vt:lpstr>
      <vt:lpstr>XP - 极限编程</vt:lpstr>
      <vt:lpstr>Scrum - 353</vt:lpstr>
      <vt:lpstr>精益实践 - TPS</vt:lpstr>
      <vt:lpstr>精益思想 – 价值流</vt:lpstr>
      <vt:lpstr>看板方法</vt:lpstr>
      <vt:lpstr>思考</vt:lpstr>
      <vt:lpstr>内建质量</vt:lpstr>
      <vt:lpstr>自动化测试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敏捷导入</dc:title>
  <dc:subject/>
  <dc:creator>Yoogo Dong</dc:creator>
  <cp:keywords/>
  <dc:description/>
  <cp:lastModifiedBy>Yoogo Dong</cp:lastModifiedBy>
  <cp:revision>61</cp:revision>
  <dcterms:created xsi:type="dcterms:W3CDTF">2017-12-09T02:18:09Z</dcterms:created>
  <dcterms:modified xsi:type="dcterms:W3CDTF">2017-12-11T00:23:24Z</dcterms:modified>
</cp:coreProperties>
</file>

<file path=docProps/thumbnail.jpeg>
</file>